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8" r:id="rId2"/>
    <p:sldId id="266"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0" r:id="rId40"/>
    <p:sldId id="322" r:id="rId41"/>
    <p:sldId id="323" r:id="rId42"/>
    <p:sldId id="324" r:id="rId43"/>
    <p:sldId id="325" r:id="rId44"/>
    <p:sldId id="326" r:id="rId45"/>
    <p:sldId id="328" r:id="rId46"/>
    <p:sldId id="329" r:id="rId47"/>
    <p:sldId id="330" r:id="rId48"/>
    <p:sldId id="331" r:id="rId49"/>
    <p:sldId id="333" r:id="rId50"/>
    <p:sldId id="334" r:id="rId51"/>
    <p:sldId id="335" r:id="rId52"/>
    <p:sldId id="336" r:id="rId53"/>
    <p:sldId id="308" r:id="rId54"/>
    <p:sldId id="288"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14"/>
            <p14:sldId id="315"/>
            <p14:sldId id="316"/>
            <p14:sldId id="317"/>
            <p14:sldId id="318"/>
            <p14:sldId id="319"/>
            <p14:sldId id="321"/>
            <p14:sldId id="320"/>
            <p14:sldId id="322"/>
            <p14:sldId id="323"/>
            <p14:sldId id="324"/>
            <p14:sldId id="325"/>
            <p14:sldId id="326"/>
            <p14:sldId id="328"/>
            <p14:sldId id="329"/>
            <p14:sldId id="330"/>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1"/>
    <p:restoredTop sz="63032"/>
  </p:normalViewPr>
  <p:slideViewPr>
    <p:cSldViewPr snapToGrid="0" snapToObjects="1">
      <p:cViewPr varScale="1">
        <p:scale>
          <a:sx n="61" d="100"/>
          <a:sy n="61"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2020/3/6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110666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2020/3/6</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2020/3/6</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）只有由子树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725370"/>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叶子结点分布在最后两层</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任意结点，若它的右子树的最大深度是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则它的左子树的最大深度为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或者 </a:t>
            </a:r>
            <a:r>
              <a:rPr lang="en-US" altLang="zh-CN" sz="2400" dirty="0">
                <a:latin typeface="Microsoft YaHei" panose="020B0503020204020204" pitchFamily="34" charset="-122"/>
                <a:ea typeface="Microsoft YaHei" panose="020B0503020204020204" pitchFamily="34" charset="-122"/>
              </a:rPr>
              <a:t>L+1</a:t>
            </a: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在学习完二叉树的存储结构之后，请编写程序判断一颗二叉树是</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在二叉树的第</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层，最多有</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i-1</a:t>
            </a:r>
            <a:r>
              <a:rPr lang="zh-CN" altLang="en-US" sz="2400" baseline="30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深度为</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的二叉树，最多有</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个结点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3351046"/>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对于一棵二叉树，叶子结点（度为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）数是</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度为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的结点数是</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 那么</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en-US" altLang="zh-CN" sz="2400" baseline="-25000" dirty="0">
                <a:solidFill>
                  <a:schemeClr val="accent2"/>
                </a:solidFill>
                <a:latin typeface="Microsoft YaHei" panose="020B0503020204020204" pitchFamily="34" charset="-122"/>
                <a:ea typeface="Microsoft YaHei" panose="020B0503020204020204" pitchFamily="34" charset="-122"/>
              </a:rPr>
              <a:t>0</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en-US" altLang="zh-CN" sz="2400" baseline="-25000" dirty="0">
                <a:solidFill>
                  <a:schemeClr val="accent2"/>
                </a:solidFill>
                <a:latin typeface="Microsoft YaHei" panose="020B0503020204020204" pitchFamily="34" charset="-122"/>
                <a:ea typeface="Microsoft YaHei" panose="020B0503020204020204" pitchFamily="34" charset="-122"/>
              </a:rPr>
              <a:t>2</a:t>
            </a:r>
            <a:r>
              <a:rPr lang="en-US" altLang="zh-CN" sz="2400" dirty="0">
                <a:solidFill>
                  <a:schemeClr val="accent2"/>
                </a:solidFill>
                <a:latin typeface="Microsoft YaHei" panose="020B0503020204020204" pitchFamily="34" charset="-122"/>
                <a:ea typeface="Microsoft YaHei" panose="020B0503020204020204" pitchFamily="34" charset="-122"/>
              </a:rPr>
              <a:t>+1</a:t>
            </a:r>
            <a:r>
              <a:rPr lang="zh-CN" altLang="en-US" sz="2400" dirty="0">
                <a:solidFill>
                  <a:schemeClr val="accent2"/>
                </a:solidFill>
                <a:latin typeface="Microsoft YaHei" panose="020B0503020204020204" pitchFamily="34" charset="-122"/>
                <a:ea typeface="Microsoft YaHei" panose="020B0503020204020204" pitchFamily="34" charset="-122"/>
              </a:rPr>
              <a:t>。</a:t>
            </a:r>
            <a:endParaRPr lang="en-US" altLang="zh-CN" sz="2400" dirty="0">
              <a:solidFill>
                <a:schemeClr val="accent2"/>
              </a:solidFill>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二叉树的遍历</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marL="342900" indent="-342900">
              <a:lnSpc>
                <a:spcPct val="150000"/>
              </a:lnSpc>
              <a:buAutoNum type="arabicPeriod"/>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个结点的完全二叉树的深度为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solidFill>
                  <a:schemeClr val="accent2"/>
                </a:solidFill>
                <a:latin typeface="Microsoft YaHei" panose="020B0503020204020204" pitchFamily="34" charset="-122"/>
                <a:ea typeface="Microsoft YaHei" panose="020B0503020204020204" pitchFamily="34" charset="-122"/>
              </a:rPr>
              <a:t>Ceil(</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Log</a:t>
            </a:r>
            <a:r>
              <a:rPr lang="en-US" altLang="zh-CN" sz="2400" baseline="-25000" dirty="0">
                <a:solidFill>
                  <a:schemeClr val="accent2"/>
                </a:solidFill>
                <a:latin typeface="Microsoft YaHei" panose="020B0503020204020204" pitchFamily="34" charset="-122"/>
                <a:ea typeface="Microsoft YaHei" panose="020B0503020204020204" pitchFamily="34" charset="-122"/>
              </a:rPr>
              <a:t>2</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)+1</a:t>
            </a:r>
            <a:r>
              <a:rPr lang="zh-CN" altLang="en-US" sz="2400" dirty="0">
                <a:solidFill>
                  <a:schemeClr val="accent2"/>
                </a:solidFill>
                <a:latin typeface="Microsoft YaHei" panose="020B0503020204020204" pitchFamily="34" charset="-122"/>
                <a:ea typeface="Microsoft YaHei" panose="020B0503020204020204" pitchFamily="34" charset="-122"/>
              </a:rPr>
              <a:t> 。其中</a:t>
            </a:r>
            <a:r>
              <a:rPr lang="en-US" altLang="zh-CN" sz="2400" dirty="0">
                <a:solidFill>
                  <a:schemeClr val="accent2"/>
                </a:solidFill>
                <a:latin typeface="Microsoft YaHei" panose="020B0503020204020204" pitchFamily="34" charset="-122"/>
                <a:ea typeface="Microsoft YaHei" panose="020B0503020204020204" pitchFamily="34" charset="-122"/>
              </a:rPr>
              <a:t>Ceil(x)</a:t>
            </a:r>
            <a:r>
              <a:rPr lang="zh-CN" altLang="en-US" sz="2400"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dirty="0">
                <a:solidFill>
                  <a:schemeClr val="accent2"/>
                </a:solidFill>
                <a:latin typeface="Microsoft YaHei" panose="020B0503020204020204" pitchFamily="34" charset="-122"/>
                <a:ea typeface="Microsoft YaHei" panose="020B0503020204020204" pitchFamily="34" charset="-122"/>
              </a:rPr>
              <a:t>x</a:t>
            </a:r>
            <a:r>
              <a:rPr lang="zh-CN" altLang="en-US" sz="2400"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ceil(</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5" name="Content Placeholder 3">
            <a:extLst>
              <a:ext uri="{FF2B5EF4-FFF2-40B4-BE49-F238E27FC236}">
                <a16:creationId xmlns:a16="http://schemas.microsoft.com/office/drawing/2014/main" id="{4860A42A-A129-984D-A1D1-F0C2EDBE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4" y="2425836"/>
            <a:ext cx="6799666" cy="2802565"/>
          </a:xfrm>
          <a:prstGeom prst="rect">
            <a:avLst/>
          </a:prstGeom>
        </p:spPr>
      </p:pic>
      <p:pic>
        <p:nvPicPr>
          <p:cNvPr id="6" name="Picture 4">
            <a:extLst>
              <a:ext uri="{FF2B5EF4-FFF2-40B4-BE49-F238E27FC236}">
                <a16:creationId xmlns:a16="http://schemas.microsoft.com/office/drawing/2014/main" id="{2A725F6D-22B5-D643-946B-BA0630AE7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975" y="5626897"/>
            <a:ext cx="6799666" cy="1047097"/>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6690DA8-2546-B442-B629-10A626E90DC0}"/>
              </a:ext>
            </a:extLst>
          </p:cNvPr>
          <p:cNvPicPr>
            <a:picLocks noChangeAspect="1"/>
          </p:cNvPicPr>
          <p:nvPr/>
        </p:nvPicPr>
        <p:blipFill>
          <a:blip r:embed="rId3"/>
          <a:stretch>
            <a:fillRect/>
          </a:stretch>
        </p:blipFill>
        <p:spPr>
          <a:xfrm>
            <a:off x="3568699" y="1695450"/>
            <a:ext cx="6829517" cy="4684568"/>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二叉树的顺序存储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极端情况</a:t>
            </a:r>
          </a:p>
        </p:txBody>
      </p:sp>
      <p:pic>
        <p:nvPicPr>
          <p:cNvPr id="5" name="Content Placeholder 3">
            <a:extLst>
              <a:ext uri="{FF2B5EF4-FFF2-40B4-BE49-F238E27FC236}">
                <a16:creationId xmlns:a16="http://schemas.microsoft.com/office/drawing/2014/main" id="{5E80DD4F-5F81-3547-A265-D4F231D4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413794"/>
            <a:ext cx="8026400" cy="3175000"/>
          </a:xfrm>
          <a:prstGeom prst="rect">
            <a:avLst/>
          </a:prstGeom>
        </p:spPr>
      </p:pic>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pic>
        <p:nvPicPr>
          <p:cNvPr id="6" name="Content Placeholder 5">
            <a:extLst>
              <a:ext uri="{FF2B5EF4-FFF2-40B4-BE49-F238E27FC236}">
                <a16:creationId xmlns:a16="http://schemas.microsoft.com/office/drawing/2014/main" id="{80AAE6F0-7BCC-D642-9ECC-2B62FDC67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08" y="2149512"/>
            <a:ext cx="6743700" cy="3365500"/>
          </a:xfrm>
          <a:prstGeom prst="rect">
            <a:avLst/>
          </a:prstGeom>
        </p:spPr>
      </p:pic>
      <p:pic>
        <p:nvPicPr>
          <p:cNvPr id="7" name="Content Placeholder 3">
            <a:extLst>
              <a:ext uri="{FF2B5EF4-FFF2-40B4-BE49-F238E27FC236}">
                <a16:creationId xmlns:a16="http://schemas.microsoft.com/office/drawing/2014/main" id="{A33BFDB3-9E41-E74A-820D-40AB7CECB6F4}"/>
              </a:ext>
            </a:extLst>
          </p:cNvPr>
          <p:cNvPicPr>
            <a:picLocks noChangeAspect="1"/>
          </p:cNvPicPr>
          <p:nvPr/>
        </p:nvPicPr>
        <p:blipFill>
          <a:blip r:embed="rId5"/>
          <a:srcRect r="12069"/>
          <a:stretch>
            <a:fillRect/>
          </a:stretch>
        </p:blipFill>
        <p:spPr>
          <a:xfrm>
            <a:off x="7750454" y="3007436"/>
            <a:ext cx="4429893" cy="1946467"/>
          </a:xfrm>
          <a:prstGeom prst="rect">
            <a:avLst/>
          </a:prstGeom>
        </p:spPr>
      </p:pic>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7" name="Content Placeholder 3">
            <a:extLst>
              <a:ext uri="{FF2B5EF4-FFF2-40B4-BE49-F238E27FC236}">
                <a16:creationId xmlns:a16="http://schemas.microsoft.com/office/drawing/2014/main" id="{9F35EFFF-2821-3047-B715-026FDF29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21" y="2150140"/>
            <a:ext cx="5097738" cy="3506381"/>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9" name="Content Placeholder 3">
            <a:extLst>
              <a:ext uri="{FF2B5EF4-FFF2-40B4-BE49-F238E27FC236}">
                <a16:creationId xmlns:a16="http://schemas.microsoft.com/office/drawing/2014/main" id="{DD5475F7-6720-7849-A2FB-91CFBB478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 y="1944357"/>
            <a:ext cx="5167420" cy="3684323"/>
          </a:xfrm>
          <a:prstGeom prst="rect">
            <a:avLst/>
          </a:prstGeom>
        </p:spPr>
      </p:pic>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5"/>
          <a:stretch>
            <a:fillRect/>
          </a:stretch>
        </p:blipFill>
        <p:spPr>
          <a:xfrm>
            <a:off x="5836976" y="2414919"/>
            <a:ext cx="6184900" cy="2743200"/>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pic>
        <p:nvPicPr>
          <p:cNvPr id="8" name="Content Placeholder 3">
            <a:extLst>
              <a:ext uri="{FF2B5EF4-FFF2-40B4-BE49-F238E27FC236}">
                <a16:creationId xmlns:a16="http://schemas.microsoft.com/office/drawing/2014/main" id="{E325B892-2515-E048-9ECB-053B1695A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41" y="2099000"/>
            <a:ext cx="4930648" cy="3572343"/>
          </a:xfrm>
          <a:prstGeom prst="rect">
            <a:avLst/>
          </a:prstGeom>
        </p:spPr>
      </p:pic>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5"/>
          <a:stretch>
            <a:fillRect/>
          </a:stretch>
        </p:blipFill>
        <p:spPr>
          <a:xfrm>
            <a:off x="5787159" y="2446754"/>
            <a:ext cx="6146800" cy="2819400"/>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pic>
        <p:nvPicPr>
          <p:cNvPr id="6" name="Content Placeholder 3">
            <a:extLst>
              <a:ext uri="{FF2B5EF4-FFF2-40B4-BE49-F238E27FC236}">
                <a16:creationId xmlns:a16="http://schemas.microsoft.com/office/drawing/2014/main" id="{8910EC35-9316-BF4B-B05A-41F3383B8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23" y="2109053"/>
            <a:ext cx="4490148" cy="3201888"/>
          </a:xfrm>
          <a:prstGeom prst="rect">
            <a:avLst/>
          </a:prstGeom>
        </p:spPr>
      </p:pic>
      <p:sp>
        <p:nvSpPr>
          <p:cNvPr id="7" name="TextBox 4">
            <a:extLst>
              <a:ext uri="{FF2B5EF4-FFF2-40B4-BE49-F238E27FC236}">
                <a16:creationId xmlns:a16="http://schemas.microsoft.com/office/drawing/2014/main" id="{82454609-9D8E-3E48-A309-335542831CCA}"/>
              </a:ext>
            </a:extLst>
          </p:cNvPr>
          <p:cNvSpPr txBox="1"/>
          <p:nvPr/>
        </p:nvSpPr>
        <p:spPr>
          <a:xfrm>
            <a:off x="2528117" y="5860611"/>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5"/>
          <a:stretch>
            <a:fillRect/>
          </a:stretch>
        </p:blipFill>
        <p:spPr>
          <a:xfrm>
            <a:off x="5792080" y="1760948"/>
            <a:ext cx="5953510" cy="4515162"/>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1755045174"/>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是否可行？</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A33391C-0205-B546-A34B-BA9EAA23825D}"/>
              </a:ext>
            </a:extLst>
          </p:cNvPr>
          <p:cNvPicPr>
            <a:picLocks noChangeAspect="1"/>
          </p:cNvPicPr>
          <p:nvPr/>
        </p:nvPicPr>
        <p:blipFill>
          <a:blip r:embed="rId4"/>
          <a:stretch>
            <a:fillRect/>
          </a:stretch>
        </p:blipFill>
        <p:spPr>
          <a:xfrm>
            <a:off x="2962590" y="3028669"/>
            <a:ext cx="6266817" cy="3442881"/>
          </a:xfrm>
          <a:prstGeom prst="rect">
            <a:avLst/>
          </a:prstGeom>
        </p:spPr>
      </p:pic>
      <p:sp>
        <p:nvSpPr>
          <p:cNvPr id="8" name="文本框 7">
            <a:extLst>
              <a:ext uri="{FF2B5EF4-FFF2-40B4-BE49-F238E27FC236}">
                <a16:creationId xmlns:a16="http://schemas.microsoft.com/office/drawing/2014/main" id="{C4ADB06D-8F49-9248-AFF3-5D95F2F6A9E7}"/>
              </a:ext>
            </a:extLst>
          </p:cNvPr>
          <p:cNvSpPr txBox="1"/>
          <p:nvPr/>
        </p:nvSpPr>
        <p:spPr>
          <a:xfrm>
            <a:off x="1233376" y="1989945"/>
            <a:ext cx="60949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多棵树组成的集合</a:t>
            </a:r>
          </a:p>
        </p:txBody>
      </p:sp>
    </p:spTree>
    <p:extLst>
      <p:ext uri="{BB962C8B-B14F-4D97-AF65-F5344CB8AC3E}">
        <p14:creationId xmlns:p14="http://schemas.microsoft.com/office/powerpoint/2010/main" val="3306724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815882"/>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可以</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5153245" y="5337544"/>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0283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spTree>
    <p:extLst>
      <p:ext uri="{BB962C8B-B14F-4D97-AF65-F5344CB8AC3E}">
        <p14:creationId xmlns:p14="http://schemas.microsoft.com/office/powerpoint/2010/main" val="6547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C578791-EA41-6E49-A052-3140B56B4C17}"/>
              </a:ext>
            </a:extLst>
          </p:cNvPr>
          <p:cNvPicPr>
            <a:picLocks noChangeAspect="1"/>
          </p:cNvPicPr>
          <p:nvPr/>
        </p:nvPicPr>
        <p:blipFill>
          <a:blip r:embed="rId4"/>
          <a:stretch>
            <a:fillRect/>
          </a:stretch>
        </p:blipFill>
        <p:spPr>
          <a:xfrm>
            <a:off x="1619377" y="2167417"/>
            <a:ext cx="2399730" cy="3956807"/>
          </a:xfrm>
          <a:prstGeom prst="rect">
            <a:avLst/>
          </a:prstGeom>
        </p:spPr>
      </p:pic>
      <p:pic>
        <p:nvPicPr>
          <p:cNvPr id="7" name="图片 6">
            <a:extLst>
              <a:ext uri="{FF2B5EF4-FFF2-40B4-BE49-F238E27FC236}">
                <a16:creationId xmlns:a16="http://schemas.microsoft.com/office/drawing/2014/main" id="{48F36F7B-4ECB-684A-A4DB-D6EAA61D6E07}"/>
              </a:ext>
            </a:extLst>
          </p:cNvPr>
          <p:cNvPicPr>
            <a:picLocks noChangeAspect="1"/>
          </p:cNvPicPr>
          <p:nvPr/>
        </p:nvPicPr>
        <p:blipFill>
          <a:blip r:embed="rId5"/>
          <a:stretch>
            <a:fillRect/>
          </a:stretch>
        </p:blipFill>
        <p:spPr>
          <a:xfrm>
            <a:off x="5726519" y="2167417"/>
            <a:ext cx="5715000" cy="3416300"/>
          </a:xfrm>
          <a:prstGeom prst="rect">
            <a:avLst/>
          </a:prstGeom>
        </p:spPr>
      </p:pic>
    </p:spTree>
    <p:extLst>
      <p:ext uri="{BB962C8B-B14F-4D97-AF65-F5344CB8AC3E}">
        <p14:creationId xmlns:p14="http://schemas.microsoft.com/office/powerpoint/2010/main" val="3062359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F3A8270-5B35-F94B-A4F6-E257A3239399}"/>
              </a:ext>
            </a:extLst>
          </p:cNvPr>
          <p:cNvPicPr>
            <a:picLocks noChangeAspect="1"/>
          </p:cNvPicPr>
          <p:nvPr/>
        </p:nvPicPr>
        <p:blipFill>
          <a:blip r:embed="rId4"/>
          <a:stretch>
            <a:fillRect/>
          </a:stretch>
        </p:blipFill>
        <p:spPr>
          <a:xfrm>
            <a:off x="1128516" y="3216742"/>
            <a:ext cx="11063484" cy="1302931"/>
          </a:xfrm>
          <a:prstGeom prst="rect">
            <a:avLst/>
          </a:prstGeom>
        </p:spPr>
      </p:pic>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spTree>
    <p:extLst>
      <p:ext uri="{BB962C8B-B14F-4D97-AF65-F5344CB8AC3E}">
        <p14:creationId xmlns:p14="http://schemas.microsoft.com/office/powerpoint/2010/main" val="297548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970788" y="5860611"/>
            <a:ext cx="8478135"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从这个逻辑顺序看，对于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次就够了，判断次数要少了很多。 </a:t>
            </a: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6D33471-0550-1047-B761-F71A190156F2}"/>
              </a:ext>
            </a:extLst>
          </p:cNvPr>
          <p:cNvPicPr>
            <a:picLocks noChangeAspect="1"/>
          </p:cNvPicPr>
          <p:nvPr/>
        </p:nvPicPr>
        <p:blipFill>
          <a:blip r:embed="rId4"/>
          <a:stretch>
            <a:fillRect/>
          </a:stretch>
        </p:blipFill>
        <p:spPr>
          <a:xfrm>
            <a:off x="1970788" y="1955134"/>
            <a:ext cx="8250422" cy="3363229"/>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成绩的判断例子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88D0578-FF19-BA49-8310-FC776AC1063B}"/>
              </a:ext>
            </a:extLst>
          </p:cNvPr>
          <p:cNvPicPr>
            <a:picLocks noChangeAspect="1"/>
          </p:cNvPicPr>
          <p:nvPr/>
        </p:nvPicPr>
        <p:blipFill>
          <a:blip r:embed="rId4"/>
          <a:stretch>
            <a:fillRect/>
          </a:stretch>
        </p:blipFill>
        <p:spPr>
          <a:xfrm>
            <a:off x="563162" y="1685225"/>
            <a:ext cx="3635349" cy="2150176"/>
          </a:xfrm>
          <a:prstGeom prst="rect">
            <a:avLst/>
          </a:prstGeom>
        </p:spPr>
      </p:pic>
      <p:pic>
        <p:nvPicPr>
          <p:cNvPr id="7" name="图片 6">
            <a:extLst>
              <a:ext uri="{FF2B5EF4-FFF2-40B4-BE49-F238E27FC236}">
                <a16:creationId xmlns:a16="http://schemas.microsoft.com/office/drawing/2014/main" id="{BEB87BB4-E1F1-E24D-BE58-931BDC454371}"/>
              </a:ext>
            </a:extLst>
          </p:cNvPr>
          <p:cNvPicPr>
            <a:picLocks noChangeAspect="1"/>
          </p:cNvPicPr>
          <p:nvPr/>
        </p:nvPicPr>
        <p:blipFill>
          <a:blip r:embed="rId5"/>
          <a:stretch>
            <a:fillRect/>
          </a:stretch>
        </p:blipFill>
        <p:spPr>
          <a:xfrm>
            <a:off x="5763733" y="1729499"/>
            <a:ext cx="3136900" cy="2150176"/>
          </a:xfrm>
          <a:prstGeom prst="rect">
            <a:avLst/>
          </a:prstGeom>
        </p:spPr>
      </p:pic>
      <p:pic>
        <p:nvPicPr>
          <p:cNvPr id="9" name="图片 8">
            <a:extLst>
              <a:ext uri="{FF2B5EF4-FFF2-40B4-BE49-F238E27FC236}">
                <a16:creationId xmlns:a16="http://schemas.microsoft.com/office/drawing/2014/main" id="{6C2D2F2F-7ABE-3D44-831C-6BEEC88B082D}"/>
              </a:ext>
            </a:extLst>
          </p:cNvPr>
          <p:cNvPicPr>
            <a:picLocks noChangeAspect="1"/>
          </p:cNvPicPr>
          <p:nvPr/>
        </p:nvPicPr>
        <p:blipFill>
          <a:blip r:embed="rId6"/>
          <a:stretch>
            <a:fillRect/>
          </a:stretch>
        </p:blipFill>
        <p:spPr>
          <a:xfrm>
            <a:off x="9137061" y="3924300"/>
            <a:ext cx="2806700" cy="2933700"/>
          </a:xfrm>
          <a:prstGeom prst="rect">
            <a:avLst/>
          </a:prstGeom>
        </p:spPr>
      </p:pic>
      <p:pic>
        <p:nvPicPr>
          <p:cNvPr id="11" name="图片 10">
            <a:extLst>
              <a:ext uri="{FF2B5EF4-FFF2-40B4-BE49-F238E27FC236}">
                <a16:creationId xmlns:a16="http://schemas.microsoft.com/office/drawing/2014/main" id="{5177FE8B-C36E-674F-BEB5-2E05E07AFBBF}"/>
              </a:ext>
            </a:extLst>
          </p:cNvPr>
          <p:cNvPicPr>
            <a:picLocks noChangeAspect="1"/>
          </p:cNvPicPr>
          <p:nvPr/>
        </p:nvPicPr>
        <p:blipFill>
          <a:blip r:embed="rId7"/>
          <a:stretch>
            <a:fillRect/>
          </a:stretch>
        </p:blipFill>
        <p:spPr>
          <a:xfrm>
            <a:off x="2317898" y="4040371"/>
            <a:ext cx="3445835" cy="2762248"/>
          </a:xfrm>
          <a:prstGeom prst="rect">
            <a:avLst/>
          </a:prstGeom>
        </p:spPr>
      </p:pic>
      <p:sp>
        <p:nvSpPr>
          <p:cNvPr id="12" name="右箭头 11">
            <a:extLst>
              <a:ext uri="{FF2B5EF4-FFF2-40B4-BE49-F238E27FC236}">
                <a16:creationId xmlns:a16="http://schemas.microsoft.com/office/drawing/2014/main" id="{4A77907E-6FFC-5F4E-A87B-CB6CFEB0FFAD}"/>
              </a:ext>
            </a:extLst>
          </p:cNvPr>
          <p:cNvSpPr/>
          <p:nvPr/>
        </p:nvSpPr>
        <p:spPr>
          <a:xfrm>
            <a:off x="4593265" y="2551814"/>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7055736" y="5264763"/>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8C886E-95F8-D84B-9A69-F40E1812B304}"/>
              </a:ext>
            </a:extLst>
          </p:cNvPr>
          <p:cNvSpPr/>
          <p:nvPr/>
        </p:nvSpPr>
        <p:spPr>
          <a:xfrm>
            <a:off x="9902773" y="263392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863822" y="5295108"/>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8988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97173" y="2769781"/>
            <a:ext cx="10441172" cy="954107"/>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用成绩的分支判断只是让大家能形象地了解赫夫曼树，当年赫夫曼树的目的是为了解决远距离通信的数据传输的优化问题</a:t>
            </a:r>
          </a:p>
        </p:txBody>
      </p:sp>
    </p:spTree>
    <p:extLst>
      <p:ext uri="{BB962C8B-B14F-4D97-AF65-F5344CB8AC3E}">
        <p14:creationId xmlns:p14="http://schemas.microsoft.com/office/powerpoint/2010/main" val="1521390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pic>
        <p:nvPicPr>
          <p:cNvPr id="5" name="图片 4">
            <a:extLst>
              <a:ext uri="{FF2B5EF4-FFF2-40B4-BE49-F238E27FC236}">
                <a16:creationId xmlns:a16="http://schemas.microsoft.com/office/drawing/2014/main" id="{4DAE8745-2D63-C745-BFC9-9A8C65EFC65E}"/>
              </a:ext>
            </a:extLst>
          </p:cNvPr>
          <p:cNvPicPr>
            <a:picLocks noChangeAspect="1"/>
          </p:cNvPicPr>
          <p:nvPr/>
        </p:nvPicPr>
        <p:blipFill>
          <a:blip r:embed="rId4"/>
          <a:stretch>
            <a:fillRect/>
          </a:stretch>
        </p:blipFill>
        <p:spPr>
          <a:xfrm>
            <a:off x="2921738" y="3870344"/>
            <a:ext cx="5753100" cy="736600"/>
          </a:xfrm>
          <a:prstGeom prst="rect">
            <a:avLst/>
          </a:prstGeom>
        </p:spPr>
      </p:pic>
      <p:pic>
        <p:nvPicPr>
          <p:cNvPr id="6" name="图片 5">
            <a:extLst>
              <a:ext uri="{FF2B5EF4-FFF2-40B4-BE49-F238E27FC236}">
                <a16:creationId xmlns:a16="http://schemas.microsoft.com/office/drawing/2014/main" id="{FBCC612C-5BE4-034B-AB0F-D730FDC08984}"/>
              </a:ext>
            </a:extLst>
          </p:cNvPr>
          <p:cNvPicPr>
            <a:picLocks noChangeAspect="1"/>
          </p:cNvPicPr>
          <p:nvPr/>
        </p:nvPicPr>
        <p:blipFill>
          <a:blip r:embed="rId5"/>
          <a:stretch>
            <a:fillRect/>
          </a:stretch>
        </p:blipFill>
        <p:spPr>
          <a:xfrm>
            <a:off x="3364317" y="5550195"/>
            <a:ext cx="4753143" cy="483043"/>
          </a:xfrm>
          <a:prstGeom prst="rect">
            <a:avLst/>
          </a:prstGeom>
        </p:spPr>
      </p:pic>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B4E5880-92D2-B944-9BD1-B69127CAFAF7}"/>
              </a:ext>
            </a:extLst>
          </p:cNvPr>
          <p:cNvPicPr>
            <a:picLocks noChangeAspect="1"/>
          </p:cNvPicPr>
          <p:nvPr/>
        </p:nvPicPr>
        <p:blipFill>
          <a:blip r:embed="rId4"/>
          <a:stretch>
            <a:fillRect/>
          </a:stretch>
        </p:blipFill>
        <p:spPr>
          <a:xfrm>
            <a:off x="107583" y="4119772"/>
            <a:ext cx="6696809" cy="2401443"/>
          </a:xfrm>
          <a:prstGeom prst="rect">
            <a:avLst/>
          </a:prstGeom>
        </p:spPr>
      </p:pic>
      <p:pic>
        <p:nvPicPr>
          <p:cNvPr id="9" name="图片 8">
            <a:extLst>
              <a:ext uri="{FF2B5EF4-FFF2-40B4-BE49-F238E27FC236}">
                <a16:creationId xmlns:a16="http://schemas.microsoft.com/office/drawing/2014/main" id="{43634689-EC1B-D84B-88BF-0E1EEEF6E701}"/>
              </a:ext>
            </a:extLst>
          </p:cNvPr>
          <p:cNvPicPr>
            <a:picLocks noChangeAspect="1"/>
          </p:cNvPicPr>
          <p:nvPr/>
        </p:nvPicPr>
        <p:blipFill>
          <a:blip r:embed="rId5"/>
          <a:stretch>
            <a:fillRect/>
          </a:stretch>
        </p:blipFill>
        <p:spPr>
          <a:xfrm>
            <a:off x="6804393" y="5000171"/>
            <a:ext cx="5387608" cy="574190"/>
          </a:xfrm>
          <a:prstGeom prst="rect">
            <a:avLst/>
          </a:prstGeom>
        </p:spPr>
      </p:pic>
    </p:spTree>
    <p:extLst>
      <p:ext uri="{BB962C8B-B14F-4D97-AF65-F5344CB8AC3E}">
        <p14:creationId xmlns:p14="http://schemas.microsoft.com/office/powerpoint/2010/main" val="2920956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的网络传输量，随着编码的增多，节省的量会更多。当然，在赫夫曼编码中，任意一个编码不能是另一个编码的前缀，比如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不能同时存在</a:t>
            </a:r>
            <a:endParaRPr kumimoji="1"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77F422E-43FF-A343-8CCC-C70A9A1B743D}"/>
              </a:ext>
            </a:extLst>
          </p:cNvPr>
          <p:cNvPicPr>
            <a:picLocks noChangeAspect="1"/>
          </p:cNvPicPr>
          <p:nvPr/>
        </p:nvPicPr>
        <p:blipFill>
          <a:blip r:embed="rId4"/>
          <a:stretch>
            <a:fillRect/>
          </a:stretch>
        </p:blipFill>
        <p:spPr>
          <a:xfrm>
            <a:off x="1169581" y="2477354"/>
            <a:ext cx="9110158" cy="143701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FE4D613-E48C-7146-A9CB-8465927FE627}"/>
              </a:ext>
            </a:extLst>
          </p:cNvPr>
          <p:cNvPicPr>
            <a:picLocks noChangeAspect="1"/>
          </p:cNvPicPr>
          <p:nvPr/>
        </p:nvPicPr>
        <p:blipFill>
          <a:blip r:embed="rId4"/>
          <a:stretch>
            <a:fillRect/>
          </a:stretch>
        </p:blipFill>
        <p:spPr>
          <a:xfrm>
            <a:off x="1470521" y="4072930"/>
            <a:ext cx="3035300" cy="2413000"/>
          </a:xfrm>
          <a:prstGeom prst="rect">
            <a:avLst/>
          </a:prstGeom>
        </p:spPr>
      </p:pic>
      <p:pic>
        <p:nvPicPr>
          <p:cNvPr id="6" name="图片 5">
            <a:extLst>
              <a:ext uri="{FF2B5EF4-FFF2-40B4-BE49-F238E27FC236}">
                <a16:creationId xmlns:a16="http://schemas.microsoft.com/office/drawing/2014/main" id="{D34A47F6-40F3-BA41-8AE0-A837D2FCDB86}"/>
              </a:ext>
            </a:extLst>
          </p:cNvPr>
          <p:cNvPicPr>
            <a:picLocks noChangeAspect="1"/>
          </p:cNvPicPr>
          <p:nvPr/>
        </p:nvPicPr>
        <p:blipFill>
          <a:blip r:embed="rId5"/>
          <a:stretch>
            <a:fillRect/>
          </a:stretch>
        </p:blipFill>
        <p:spPr>
          <a:xfrm>
            <a:off x="1128380" y="3265930"/>
            <a:ext cx="4643578" cy="523220"/>
          </a:xfrm>
          <a:prstGeom prst="rect">
            <a:avLst/>
          </a:prstGeom>
        </p:spPr>
      </p:pic>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942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5676</TotalTime>
  <Words>2815</Words>
  <Application>Microsoft Macintosh PowerPoint</Application>
  <PresentationFormat>宽屏</PresentationFormat>
  <Paragraphs>270</Paragraphs>
  <Slides>54</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等线</vt:lpstr>
      <vt:lpstr>等线 Light</vt:lpstr>
      <vt:lpstr>微软雅黑</vt:lpstr>
      <vt:lpstr>微软雅黑</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380</cp:revision>
  <dcterms:created xsi:type="dcterms:W3CDTF">2019-09-24T01:18:33Z</dcterms:created>
  <dcterms:modified xsi:type="dcterms:W3CDTF">2020-03-08T02:04:16Z</dcterms:modified>
</cp:coreProperties>
</file>